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9" r:id="rId2"/>
    <p:sldId id="260" r:id="rId3"/>
    <p:sldId id="275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CAF8"/>
    <a:srgbClr val="47ED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304" autoAdjust="0"/>
  </p:normalViewPr>
  <p:slideViewPr>
    <p:cSldViewPr snapToGrid="0">
      <p:cViewPr>
        <p:scale>
          <a:sx n="80" d="100"/>
          <a:sy n="80" d="100"/>
        </p:scale>
        <p:origin x="-534" y="-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4FC8BA-59FB-3A4E-99B8-98BB89F8110E}" type="datetimeFigureOut">
              <a:rPr lang="en-US" smtClean="0"/>
              <a:t>9/15/2018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9F6C6F-F716-C04F-9410-D63BE30A4A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01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F6C6F-F716-C04F-9410-D63BE30A4AE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88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F6C6F-F716-C04F-9410-D63BE30A4AE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983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Afbeelding</a:t>
            </a:r>
            <a:r>
              <a:rPr lang="nl-NL" baseline="0" dirty="0" smtClean="0"/>
              <a:t>: oud en nieuw in één beeld gevangen.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F6C6F-F716-C04F-9410-D63BE30A4AE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618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Afbeelding:</a:t>
            </a:r>
            <a:r>
              <a:rPr lang="nl-NL" baseline="0" dirty="0" smtClean="0"/>
              <a:t> poster uit 1950, waarmee de regering laat zien hoe belangrijk zij de industrie vindt.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F6C6F-F716-C04F-9410-D63BE30A4AE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019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3DCE9-6ABA-4A26-8FF4-D31ADC0BC195}" type="datetimeFigureOut">
              <a:rPr lang="nl-NL" smtClean="0"/>
              <a:t>15-9-2018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76856-707B-40C0-B97C-DCC2D1E3BA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6350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3DCE9-6ABA-4A26-8FF4-D31ADC0BC195}" type="datetimeFigureOut">
              <a:rPr lang="nl-NL" smtClean="0"/>
              <a:t>15-9-2018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76856-707B-40C0-B97C-DCC2D1E3BA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6789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3DCE9-6ABA-4A26-8FF4-D31ADC0BC195}" type="datetimeFigureOut">
              <a:rPr lang="nl-NL" smtClean="0"/>
              <a:t>15-9-2018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76856-707B-40C0-B97C-DCC2D1E3BA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7616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3DCE9-6ABA-4A26-8FF4-D31ADC0BC195}" type="datetimeFigureOut">
              <a:rPr lang="nl-NL" smtClean="0"/>
              <a:t>15-9-2018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76856-707B-40C0-B97C-DCC2D1E3BA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8704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49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3DCE9-6ABA-4A26-8FF4-D31ADC0BC195}" type="datetimeFigureOut">
              <a:rPr lang="nl-NL" smtClean="0"/>
              <a:t>15-9-2018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76856-707B-40C0-B97C-DCC2D1E3BA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8569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3DCE9-6ABA-4A26-8FF4-D31ADC0BC195}" type="datetimeFigureOut">
              <a:rPr lang="nl-NL" smtClean="0"/>
              <a:t>15-9-2018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76856-707B-40C0-B97C-DCC2D1E3BA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9384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3DCE9-6ABA-4A26-8FF4-D31ADC0BC195}" type="datetimeFigureOut">
              <a:rPr lang="nl-NL" smtClean="0"/>
              <a:t>15-9-2018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76856-707B-40C0-B97C-DCC2D1E3BA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4923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3DCE9-6ABA-4A26-8FF4-D31ADC0BC195}" type="datetimeFigureOut">
              <a:rPr lang="nl-NL" smtClean="0"/>
              <a:t>15-9-2018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76856-707B-40C0-B97C-DCC2D1E3BA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0608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3DCE9-6ABA-4A26-8FF4-D31ADC0BC195}" type="datetimeFigureOut">
              <a:rPr lang="nl-NL" smtClean="0"/>
              <a:t>15-9-2018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76856-707B-40C0-B97C-DCC2D1E3BA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9495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3DCE9-6ABA-4A26-8FF4-D31ADC0BC195}" type="datetimeFigureOut">
              <a:rPr lang="nl-NL" smtClean="0"/>
              <a:t>15-9-2018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76856-707B-40C0-B97C-DCC2D1E3BA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7261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3DCE9-6ABA-4A26-8FF4-D31ADC0BC195}" type="datetimeFigureOut">
              <a:rPr lang="nl-NL" smtClean="0"/>
              <a:t>15-9-2018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76856-707B-40C0-B97C-DCC2D1E3BA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9584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3DCE9-6ABA-4A26-8FF4-D31ADC0BC195}" type="datetimeFigureOut">
              <a:rPr lang="nl-NL" smtClean="0"/>
              <a:t>15-9-2018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76856-707B-40C0-B97C-DCC2D1E3BA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6615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nl/url?sa=i&amp;rct=j&amp;q=&amp;esrc=s&amp;source=images&amp;cd=&amp;ved=2ahUKEwio-Ji-gr3dAhVFyKQKHVOoDUEQjRx6BAgBEAU&amp;url=https%3A%2F%2Fsites.google.com%2Fsite%2Foorloginlimburg%2Fhome%2Fbezetting&amp;psig=AOvVaw2ne6kX74RXGo9eMRoKA1I3&amp;ust=1537101228332315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9393" y="1248229"/>
            <a:ext cx="9144000" cy="2387600"/>
          </a:xfrm>
        </p:spPr>
        <p:txBody>
          <a:bodyPr/>
          <a:lstStyle/>
          <a:p>
            <a:r>
              <a:rPr lang="en-US" dirty="0"/>
              <a:t>4</a:t>
            </a:r>
            <a:r>
              <a:rPr lang="en-US" dirty="0" smtClean="0"/>
              <a:t>. </a:t>
            </a:r>
            <a:r>
              <a:rPr lang="en-US" dirty="0" err="1" smtClean="0"/>
              <a:t>Welvaart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iedereen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65747" y="3586868"/>
            <a:ext cx="9144000" cy="1655762"/>
          </a:xfrm>
        </p:spPr>
        <p:txBody>
          <a:bodyPr>
            <a:normAutofit/>
          </a:bodyPr>
          <a:lstStyle/>
          <a:p>
            <a:endParaRPr lang="en-US" sz="32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28" y="0"/>
            <a:ext cx="2155371" cy="6858000"/>
          </a:xfrm>
          <a:prstGeom prst="rect">
            <a:avLst/>
          </a:prstGeom>
        </p:spPr>
      </p:pic>
      <p:sp>
        <p:nvSpPr>
          <p:cNvPr id="5" name="Donut 4"/>
          <p:cNvSpPr/>
          <p:nvPr/>
        </p:nvSpPr>
        <p:spPr>
          <a:xfrm>
            <a:off x="948552" y="3756201"/>
            <a:ext cx="1897100" cy="1912948"/>
          </a:xfrm>
          <a:prstGeom prst="donut">
            <a:avLst>
              <a:gd name="adj" fmla="val 359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72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Groeiende industrie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8080169" cy="4351338"/>
          </a:xfrm>
        </p:spPr>
        <p:txBody>
          <a:bodyPr>
            <a:normAutofit lnSpcReduction="10000"/>
          </a:bodyPr>
          <a:lstStyle/>
          <a:p>
            <a:r>
              <a:rPr lang="nl-NL" dirty="0"/>
              <a:t>De regering wilde dat meer mensen in fabrieken gingen </a:t>
            </a:r>
            <a:r>
              <a:rPr lang="nl-NL" dirty="0" smtClean="0"/>
              <a:t>werken </a:t>
            </a:r>
            <a:r>
              <a:rPr lang="nl-NL" dirty="0" smtClean="0">
                <a:sym typeface="Wingdings" panose="05000000000000000000" pitchFamily="2" charset="2"/>
              </a:rPr>
              <a:t> meer werk + meer geld</a:t>
            </a:r>
            <a:r>
              <a:rPr lang="nl-NL" dirty="0" smtClean="0"/>
              <a:t>.</a:t>
            </a:r>
            <a:endParaRPr lang="nl-NL" dirty="0"/>
          </a:p>
          <a:p>
            <a:r>
              <a:rPr lang="nl-NL" dirty="0"/>
              <a:t>De spullen konden dan aan het buitenland worden verkocht.</a:t>
            </a:r>
          </a:p>
          <a:p>
            <a:r>
              <a:rPr lang="nl-NL" dirty="0"/>
              <a:t>Door de geleide loonpolitiek waren de Nederlandse producten goedkoop, hierdoor steeg de export.</a:t>
            </a:r>
          </a:p>
          <a:p>
            <a:r>
              <a:rPr lang="nl-NL" dirty="0"/>
              <a:t>De economie bleef hard groeien, daardoor was er een tekort aan arbeiders.</a:t>
            </a:r>
          </a:p>
          <a:p>
            <a:r>
              <a:rPr lang="nl-NL" dirty="0"/>
              <a:t>Bedrijven en de overheid haalden daarom </a:t>
            </a:r>
            <a:r>
              <a:rPr lang="nl-NL" b="1" dirty="0">
                <a:solidFill>
                  <a:srgbClr val="00B050"/>
                </a:solidFill>
              </a:rPr>
              <a:t>gastarbeiders</a:t>
            </a:r>
            <a:r>
              <a:rPr lang="nl-NL" dirty="0"/>
              <a:t> uit Spanje, Marokko en Turkije.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5533" y="1356002"/>
            <a:ext cx="3325278" cy="4783539"/>
          </a:xfrm>
          <a:prstGeom prst="rect">
            <a:avLst/>
          </a:prstGeom>
          <a:solidFill>
            <a:schemeClr val="tx1">
              <a:alpha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87616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De consumptiemaatschappij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7723909" cy="4351338"/>
          </a:xfrm>
        </p:spPr>
        <p:txBody>
          <a:bodyPr>
            <a:normAutofit lnSpcReduction="10000"/>
          </a:bodyPr>
          <a:lstStyle/>
          <a:p>
            <a:r>
              <a:rPr lang="nl-NL" dirty="0"/>
              <a:t>In de jaren zestig ging het geweldig met de economie. </a:t>
            </a:r>
          </a:p>
          <a:p>
            <a:r>
              <a:rPr lang="nl-NL" dirty="0"/>
              <a:t>Er was veel optimisme: sommige mensen dachten dat er geen einde zou komen aan de goede tijden. </a:t>
            </a:r>
          </a:p>
          <a:p>
            <a:r>
              <a:rPr lang="nl-NL" dirty="0"/>
              <a:t>Dit gevoel werd nog sterker toen vanaf 1963 de geleide loonpolitiek werd losgelaten en de lonen snel gingen stijgen.</a:t>
            </a:r>
          </a:p>
          <a:p>
            <a:r>
              <a:rPr lang="nl-NL" dirty="0"/>
              <a:t>Door de stijgende lonen konden bijna alle Nederlanders luxeproducten kopen. </a:t>
            </a:r>
          </a:p>
          <a:p>
            <a:r>
              <a:rPr lang="nl-NL" dirty="0"/>
              <a:t>Nederland werd een </a:t>
            </a:r>
            <a:r>
              <a:rPr lang="nl-NL" b="1" dirty="0">
                <a:solidFill>
                  <a:srgbClr val="00B050"/>
                </a:solidFill>
              </a:rPr>
              <a:t>consumptiemaatschappij</a:t>
            </a:r>
            <a:r>
              <a:rPr lang="nl-NL" dirty="0"/>
              <a:t>. </a:t>
            </a:r>
          </a:p>
          <a:p>
            <a:endParaRPr lang="nl-NL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196" y="2375065"/>
            <a:ext cx="3461606" cy="321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5196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Minder werk in de industrie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Na 1970 nam het aantal mensen dat in de Nederlandse industrie werkte, af. Dat had twee oorzaken: </a:t>
            </a:r>
          </a:p>
          <a:p>
            <a:r>
              <a:rPr lang="nl-NL" dirty="0"/>
              <a:t>Sommige soorten industrie verdwenen vrijwel helemaal uit Nederland. Bijvoorbeeld de scheepsbouw en de textielindustrie.</a:t>
            </a:r>
          </a:p>
          <a:p>
            <a:r>
              <a:rPr lang="nl-NL" dirty="0"/>
              <a:t>De industrie mechaniseerde. Vooral door de invoering van de computer werden veel arbeiders overbodig. 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341" y="4517274"/>
            <a:ext cx="4179867" cy="234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80379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De oliecrises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In 1973 was de eerste oliecrisis: enkele Arabische landen weigerden toen tijdelijk om olie aan Nederland te leveren. </a:t>
            </a:r>
          </a:p>
          <a:p>
            <a:r>
              <a:rPr lang="nl-NL" dirty="0"/>
              <a:t>Dit maakte duidelijk dat de economie en de samenleving zonder olie in grote problemen kwamen. Plotseling bleek hoe kwetsbaar de Nederlandse economie eigenlijk was. </a:t>
            </a:r>
          </a:p>
          <a:p>
            <a:r>
              <a:rPr lang="nl-NL" dirty="0"/>
              <a:t>Zes jaar </a:t>
            </a:r>
            <a:r>
              <a:rPr lang="nl-NL" dirty="0" smtClean="0"/>
              <a:t>later: tweede oliecrisis: het ging </a:t>
            </a:r>
            <a:r>
              <a:rPr lang="nl-NL" dirty="0"/>
              <a:t>hierdoor steeds slechter met de </a:t>
            </a:r>
            <a:r>
              <a:rPr lang="nl-NL" dirty="0" smtClean="0"/>
              <a:t>economie.</a:t>
            </a:r>
          </a:p>
          <a:p>
            <a:r>
              <a:rPr lang="nl-NL" dirty="0" smtClean="0"/>
              <a:t>Oplossing Den Uyl (premier): autoloze zondag </a:t>
            </a:r>
            <a:r>
              <a:rPr lang="nl-NL" dirty="0" smtClean="0">
                <a:sym typeface="Wingdings" panose="05000000000000000000" pitchFamily="2" charset="2"/>
              </a:rPr>
              <a:t></a:t>
            </a:r>
            <a:endParaRPr lang="nl-N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007" y="4538663"/>
            <a:ext cx="3561041" cy="2040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9794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Handel en transport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Er is nu steeds minder plaats voor een ‘maakindustrie in Nederland.</a:t>
            </a:r>
          </a:p>
          <a:p>
            <a:r>
              <a:rPr lang="nl-NL" dirty="0" smtClean="0"/>
              <a:t>Andere landen kunnen dit veel goedkoper.</a:t>
            </a:r>
          </a:p>
          <a:p>
            <a:r>
              <a:rPr lang="nl-NL" dirty="0" smtClean="0"/>
              <a:t>Nederland richt zich nu op handel en transport (net als in de Gouden Eeuw).</a:t>
            </a:r>
          </a:p>
          <a:p>
            <a:r>
              <a:rPr lang="nl-NL" dirty="0" smtClean="0"/>
              <a:t>Ook de Nederlandse banken en verzekeringsbedrijven worden belangrijker.</a:t>
            </a:r>
          </a:p>
          <a:p>
            <a:r>
              <a:rPr lang="nl-NL" dirty="0" smtClean="0"/>
              <a:t>De dienstensector is groot in Nederland.</a:t>
            </a:r>
          </a:p>
          <a:p>
            <a:r>
              <a:rPr lang="nl-NL" dirty="0" smtClean="0"/>
              <a:t>Nadeel: hierdoor ben je kwetsbaar door je afhankelijkheid van het buitenland. Als het in het buitenland slecht gaat heeft Nederland hier last van.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33192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Leerdoelen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Je kunt uitleggen welke invloed de </a:t>
            </a:r>
            <a:r>
              <a:rPr lang="nl-NL" b="1" dirty="0">
                <a:solidFill>
                  <a:srgbClr val="00B050"/>
                </a:solidFill>
              </a:rPr>
              <a:t>Tweede Wereldoorlog </a:t>
            </a:r>
            <a:r>
              <a:rPr lang="nl-NL" dirty="0"/>
              <a:t>had op de Nederlandse economie.</a:t>
            </a:r>
          </a:p>
          <a:p>
            <a:r>
              <a:rPr lang="nl-NL" dirty="0"/>
              <a:t>Je kunt uitleggen hoe de </a:t>
            </a:r>
            <a:r>
              <a:rPr lang="nl-NL" b="1" dirty="0">
                <a:solidFill>
                  <a:srgbClr val="00B050"/>
                </a:solidFill>
              </a:rPr>
              <a:t>Nederlandse economie </a:t>
            </a:r>
            <a:r>
              <a:rPr lang="nl-NL" dirty="0"/>
              <a:t>zich ontwikkelden in de tweede helft van de 20</a:t>
            </a:r>
            <a:r>
              <a:rPr lang="nl-NL" baseline="30000" dirty="0"/>
              <a:t>ste</a:t>
            </a:r>
            <a:r>
              <a:rPr lang="nl-NL" dirty="0"/>
              <a:t> eeuw.</a:t>
            </a:r>
          </a:p>
          <a:p>
            <a:r>
              <a:rPr lang="nl-NL" dirty="0"/>
              <a:t>Je kunt benoemen welke </a:t>
            </a:r>
            <a:r>
              <a:rPr lang="nl-NL" b="1" dirty="0">
                <a:solidFill>
                  <a:srgbClr val="00B050"/>
                </a:solidFill>
              </a:rPr>
              <a:t>voor- en nadelen van de industrialisatie </a:t>
            </a:r>
            <a:r>
              <a:rPr lang="nl-NL" dirty="0"/>
              <a:t>had voor de Nederlandse samenleving.</a:t>
            </a:r>
          </a:p>
          <a:p>
            <a:pPr marL="0" lvl="0" indent="0">
              <a:buNone/>
            </a:pP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3316155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 smtClean="0"/>
              <a:t>De Nederlandse economie tijdens de WOII</a:t>
            </a:r>
            <a:endParaRPr lang="nl-NL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265027"/>
            <a:ext cx="10515600" cy="39119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 smtClean="0"/>
              <a:t>In 1940 en 1941 ging het weer goed met de Nederlandse economie: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dirty="0"/>
              <a:t>Duitsland plaatsten veel orders bij Nederlandse bedrijven </a:t>
            </a:r>
            <a:r>
              <a:rPr lang="nl-NL" dirty="0">
                <a:sym typeface="Wingdings" panose="05000000000000000000" pitchFamily="2" charset="2"/>
              </a:rPr>
              <a:t> veel werk en inkomsten.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dirty="0">
                <a:sym typeface="Wingdings" panose="05000000000000000000" pitchFamily="2" charset="2"/>
              </a:rPr>
              <a:t>Nederlandse werklozen konden aan de slag in Duitse fabrieken omdat veel Duitse mannen het leger in moesten.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dirty="0">
                <a:sym typeface="Wingdings" panose="05000000000000000000" pitchFamily="2" charset="2"/>
              </a:rPr>
              <a:t>Tijdens de bezetting verbleven veel Duitsers (soldaten en bezettingsmacht) in Nederland die veel kochten in Nederlandse winkels</a:t>
            </a:r>
            <a:r>
              <a:rPr lang="nl-NL" dirty="0" smtClean="0">
                <a:sym typeface="Wingdings" panose="05000000000000000000" pitchFamily="2" charset="2"/>
              </a:rPr>
              <a:t>.</a:t>
            </a:r>
          </a:p>
          <a:p>
            <a:pPr marL="457200" lvl="1" indent="0">
              <a:buNone/>
            </a:pPr>
            <a:endParaRPr lang="nl-NL" dirty="0" smtClean="0"/>
          </a:p>
          <a:p>
            <a:pPr marL="914400" lvl="1" indent="-457200">
              <a:buFont typeface="+mj-lt"/>
              <a:buAutoNum type="arabicPeriod"/>
            </a:pPr>
            <a:endParaRPr lang="nl-NL" dirty="0" smtClean="0"/>
          </a:p>
        </p:txBody>
      </p:sp>
      <p:sp>
        <p:nvSpPr>
          <p:cNvPr id="4" name="Wolkvormige toelichting 3"/>
          <p:cNvSpPr/>
          <p:nvPr/>
        </p:nvSpPr>
        <p:spPr>
          <a:xfrm>
            <a:off x="9048997" y="202862"/>
            <a:ext cx="2933206" cy="1851569"/>
          </a:xfrm>
          <a:prstGeom prst="cloudCallout">
            <a:avLst>
              <a:gd name="adj1" fmla="val -66977"/>
              <a:gd name="adj2" fmla="val 3279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/>
          <p:cNvSpPr txBox="1"/>
          <p:nvPr/>
        </p:nvSpPr>
        <p:spPr>
          <a:xfrm>
            <a:off x="9312233" y="202862"/>
            <a:ext cx="240673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nl-NL" sz="1600" dirty="0" smtClean="0"/>
          </a:p>
          <a:p>
            <a:pPr algn="ctr"/>
            <a:r>
              <a:rPr lang="nl-NL" dirty="0"/>
              <a:t>Je kunt uitleggen welke invloed de </a:t>
            </a:r>
            <a:r>
              <a:rPr lang="nl-NL" b="1" dirty="0">
                <a:solidFill>
                  <a:srgbClr val="00B050"/>
                </a:solidFill>
              </a:rPr>
              <a:t>Tweede Wereldoorlog </a:t>
            </a:r>
            <a:r>
              <a:rPr lang="nl-NL" dirty="0"/>
              <a:t>had op de Nederlandse economie.</a:t>
            </a:r>
          </a:p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84023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Vanaf 1943: verslechtering economie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Vanaf 1943 ging het </a:t>
            </a:r>
            <a:r>
              <a:rPr lang="nl-NL" dirty="0" smtClean="0"/>
              <a:t>achteruit met de economie: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 smtClean="0"/>
              <a:t>Er moesten steeds meer spullen voor het Duitse leger worden gemaakt </a:t>
            </a:r>
            <a:r>
              <a:rPr lang="nl-NL" dirty="0" smtClean="0">
                <a:sym typeface="Wingdings" panose="05000000000000000000" pitchFamily="2" charset="2"/>
              </a:rPr>
              <a:t> gevolg: de productie van gewone consumptiegoederen nam af en er ontstond een tekort  distributiesysteem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 smtClean="0">
                <a:sym typeface="Wingdings" panose="05000000000000000000" pitchFamily="2" charset="2"/>
              </a:rPr>
              <a:t>De Duitsers betaalden steeds slechter  daling inkomsten</a:t>
            </a:r>
          </a:p>
          <a:p>
            <a:pPr marL="514350" indent="-514350">
              <a:buFont typeface="+mj-lt"/>
              <a:buAutoNum type="arabicPeriod"/>
            </a:pPr>
            <a:r>
              <a:rPr lang="nl-NL" b="1" dirty="0" err="1" smtClean="0">
                <a:solidFill>
                  <a:srgbClr val="00B050"/>
                </a:solidFill>
                <a:sym typeface="Wingdings" panose="05000000000000000000" pitchFamily="2" charset="2"/>
              </a:rPr>
              <a:t>Arbeitseinsatz</a:t>
            </a:r>
            <a:r>
              <a:rPr lang="nl-NL" dirty="0" smtClean="0">
                <a:sym typeface="Wingdings" panose="05000000000000000000" pitchFamily="2" charset="2"/>
              </a:rPr>
              <a:t>: door een tekort aan werknemers in Duitsland moesten Nederlandse mannen nu </a:t>
            </a:r>
            <a:r>
              <a:rPr lang="nl-NL" u="sng" dirty="0" smtClean="0">
                <a:sym typeface="Wingdings" panose="05000000000000000000" pitchFamily="2" charset="2"/>
              </a:rPr>
              <a:t>verplicht</a:t>
            </a:r>
            <a:r>
              <a:rPr lang="nl-NL" dirty="0" smtClean="0">
                <a:sym typeface="Wingdings" panose="05000000000000000000" pitchFamily="2" charset="2"/>
              </a:rPr>
              <a:t> in Duitse fabrieken gaan werken  Nederlandse bedrijven kwamen zonder personeel te zitten  productie valt stil</a:t>
            </a:r>
          </a:p>
          <a:p>
            <a:pPr marL="514350" indent="-514350">
              <a:buFont typeface="+mj-lt"/>
              <a:buAutoNum type="arabicPeriod"/>
            </a:pPr>
            <a:endParaRPr lang="nl-NL" dirty="0" smtClean="0">
              <a:sym typeface="Wingdings" panose="05000000000000000000" pitchFamily="2" charset="2"/>
            </a:endParaRPr>
          </a:p>
          <a:p>
            <a:pPr marL="514350" indent="-514350">
              <a:buFont typeface="+mj-lt"/>
              <a:buAutoNum type="arabicPeriod"/>
            </a:pPr>
            <a:endParaRPr lang="nl-NL" dirty="0" smtClean="0">
              <a:sym typeface="Wingdings" panose="05000000000000000000" pitchFamily="2" charset="2"/>
            </a:endParaRPr>
          </a:p>
          <a:p>
            <a:pPr marL="514350" indent="-514350">
              <a:buFont typeface="+mj-lt"/>
              <a:buAutoNum type="arabicPeriod"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8315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329" y="897392"/>
            <a:ext cx="8020423" cy="5960608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5988068" y="1080000"/>
            <a:ext cx="6214009" cy="369332"/>
          </a:xfrm>
          <a:prstGeom prst="rect">
            <a:avLst/>
          </a:prstGeom>
          <a:solidFill>
            <a:srgbClr val="DB1E53"/>
          </a:solidFill>
        </p:spPr>
        <p:txBody>
          <a:bodyPr wrap="none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Het distributiesysteem bleef ook na de oorlog nog lang bestaan</a:t>
            </a:r>
          </a:p>
        </p:txBody>
      </p:sp>
      <p:pic>
        <p:nvPicPr>
          <p:cNvPr id="1026" name="Picture 2" descr="Gerelateerde afbeeldi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752" y="2428367"/>
            <a:ext cx="3558474" cy="3293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17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Gevolgen WOII voor Nederlandse economie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De oorlog maakte duidelijk dat Nederland te veel afhankelijk was van </a:t>
            </a:r>
            <a:r>
              <a:rPr lang="nl-NL" dirty="0" smtClean="0"/>
              <a:t>het buitenland:</a:t>
            </a:r>
          </a:p>
          <a:p>
            <a:pPr lvl="1"/>
            <a:r>
              <a:rPr lang="nl-NL" dirty="0" smtClean="0"/>
              <a:t>Een groot deel van de grondstoffen moest uit het buitenland komen.</a:t>
            </a:r>
          </a:p>
          <a:p>
            <a:pPr lvl="1"/>
            <a:r>
              <a:rPr lang="nl-NL" dirty="0" smtClean="0"/>
              <a:t>Een groot deel van de landbouw- en industrieproducten was voor de export bestemd.</a:t>
            </a:r>
          </a:p>
          <a:p>
            <a:pPr lvl="1"/>
            <a:r>
              <a:rPr lang="nl-NL" dirty="0" smtClean="0"/>
              <a:t>De handel met het buitenland viel bijna helemaal stil.</a:t>
            </a:r>
          </a:p>
          <a:p>
            <a:pPr marL="457200" lvl="1" indent="0">
              <a:buNone/>
            </a:pPr>
            <a:endParaRPr lang="nl-NL" dirty="0"/>
          </a:p>
          <a:p>
            <a:r>
              <a:rPr lang="nl-NL" dirty="0"/>
              <a:t>Hierdoor was er aan het eind van de oorlog aan alles een gebrek.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19069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Wederopbouw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7795161" cy="4351338"/>
          </a:xfrm>
        </p:spPr>
        <p:txBody>
          <a:bodyPr>
            <a:normAutofit fontScale="92500" lnSpcReduction="10000"/>
          </a:bodyPr>
          <a:lstStyle/>
          <a:p>
            <a:r>
              <a:rPr lang="nl-NL" dirty="0"/>
              <a:t>De oorlog had veel schade veroorzaakt. Voor de regering was duidelijk dat de deze problemen snel moesten worden aangepakt. </a:t>
            </a:r>
          </a:p>
          <a:p>
            <a:r>
              <a:rPr lang="nl-NL" dirty="0"/>
              <a:t>De </a:t>
            </a:r>
            <a:r>
              <a:rPr lang="nl-NL" b="1" dirty="0">
                <a:solidFill>
                  <a:srgbClr val="00B050"/>
                </a:solidFill>
              </a:rPr>
              <a:t>wederopbouw</a:t>
            </a:r>
            <a:r>
              <a:rPr lang="nl-NL" dirty="0"/>
              <a:t> van Nederland zou alleen lukken als de bevolking daarvoor offers wilde brengen. </a:t>
            </a:r>
          </a:p>
          <a:p>
            <a:r>
              <a:rPr lang="nl-NL" dirty="0"/>
              <a:t>Mensen moesten hard werken en genoegen moeten nemen met een laag loon. </a:t>
            </a:r>
          </a:p>
          <a:p>
            <a:r>
              <a:rPr lang="nl-NL" dirty="0"/>
              <a:t>Vanuit Amerika kregen Europese landen hulp bij het herstellen: het Marshallplan (1947).</a:t>
            </a:r>
          </a:p>
          <a:p>
            <a:r>
              <a:rPr lang="nl-NL" dirty="0"/>
              <a:t>Nederland ontving tussen 1948 en 1954 ruim een miljard dollar. </a:t>
            </a:r>
          </a:p>
          <a:p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974" y="1857747"/>
            <a:ext cx="3228852" cy="4402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lkvormige toelichting 4"/>
          <p:cNvSpPr/>
          <p:nvPr/>
        </p:nvSpPr>
        <p:spPr>
          <a:xfrm>
            <a:off x="7375194" y="0"/>
            <a:ext cx="2933206" cy="1851569"/>
          </a:xfrm>
          <a:prstGeom prst="cloudCallout">
            <a:avLst>
              <a:gd name="adj1" fmla="val -66977"/>
              <a:gd name="adj2" fmla="val 3279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/>
        </p:nvSpPr>
        <p:spPr>
          <a:xfrm>
            <a:off x="7577692" y="0"/>
            <a:ext cx="2610593" cy="2053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nl-NL" sz="1600" dirty="0" smtClean="0"/>
          </a:p>
          <a:p>
            <a:pPr algn="ctr"/>
            <a:r>
              <a:rPr lang="nl-NL" dirty="0"/>
              <a:t>Je kunt uitleggen hoe de </a:t>
            </a:r>
            <a:r>
              <a:rPr lang="nl-NL" b="1" dirty="0">
                <a:solidFill>
                  <a:srgbClr val="00B050"/>
                </a:solidFill>
              </a:rPr>
              <a:t>Nederlandse economie </a:t>
            </a:r>
            <a:r>
              <a:rPr lang="nl-NL" dirty="0"/>
              <a:t>zich ontwikkelden in de tweede helft van de 20</a:t>
            </a:r>
            <a:r>
              <a:rPr lang="nl-NL" baseline="30000" dirty="0"/>
              <a:t>ste</a:t>
            </a:r>
            <a:r>
              <a:rPr lang="nl-NL" dirty="0"/>
              <a:t> eeuw.</a:t>
            </a:r>
          </a:p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74264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Het harmoniemodel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7474527" cy="4351338"/>
          </a:xfrm>
        </p:spPr>
        <p:txBody>
          <a:bodyPr>
            <a:normAutofit fontScale="92500" lnSpcReduction="10000"/>
          </a:bodyPr>
          <a:lstStyle/>
          <a:p>
            <a:r>
              <a:rPr lang="nl-NL" dirty="0"/>
              <a:t>Om de wederopbouw te laten slagen moest iedereen samenwerken: de overheid, werknemers en werkgevers.</a:t>
            </a:r>
          </a:p>
          <a:p>
            <a:r>
              <a:rPr lang="nl-NL" dirty="0"/>
              <a:t>De regering kwam met een </a:t>
            </a:r>
            <a:r>
              <a:rPr lang="nl-NL" b="1" dirty="0">
                <a:solidFill>
                  <a:srgbClr val="00B050"/>
                </a:solidFill>
              </a:rPr>
              <a:t>geleide loonpolitiek</a:t>
            </a:r>
            <a:r>
              <a:rPr lang="nl-NL" dirty="0"/>
              <a:t>: de lonen, maar ook de prijzen zouden laag </a:t>
            </a:r>
            <a:r>
              <a:rPr lang="nl-NL" dirty="0" smtClean="0"/>
              <a:t>blijven om de oorlogsschade te kunnen herstellen.</a:t>
            </a:r>
            <a:endParaRPr lang="nl-NL" dirty="0"/>
          </a:p>
          <a:p>
            <a:r>
              <a:rPr lang="nl-NL" dirty="0" smtClean="0"/>
              <a:t>In ruil zou de regering sociale </a:t>
            </a:r>
            <a:r>
              <a:rPr lang="nl-NL" dirty="0"/>
              <a:t>wetten </a:t>
            </a:r>
            <a:r>
              <a:rPr lang="nl-NL" dirty="0" smtClean="0"/>
              <a:t>maken </a:t>
            </a:r>
            <a:r>
              <a:rPr lang="nl-NL" dirty="0"/>
              <a:t>om de zwakkeren te </a:t>
            </a:r>
            <a:r>
              <a:rPr lang="nl-NL" dirty="0" smtClean="0"/>
              <a:t>helpen (uitkeringen).</a:t>
            </a:r>
            <a:endParaRPr lang="nl-NL" dirty="0"/>
          </a:p>
          <a:p>
            <a:r>
              <a:rPr lang="nl-NL" dirty="0"/>
              <a:t>Deze periode wordt de tijd van het </a:t>
            </a:r>
            <a:r>
              <a:rPr lang="nl-NL" b="1" dirty="0">
                <a:solidFill>
                  <a:srgbClr val="00B050"/>
                </a:solidFill>
              </a:rPr>
              <a:t>harmoniemodel</a:t>
            </a:r>
            <a:r>
              <a:rPr lang="nl-NL" dirty="0"/>
              <a:t> </a:t>
            </a:r>
            <a:r>
              <a:rPr lang="nl-NL" dirty="0" smtClean="0"/>
              <a:t>genoemd: positieve onderhandelingen tussen werkgevers, werknemers en overheid om het land te herstellen van de oorlog.</a:t>
            </a:r>
            <a:endParaRPr lang="nl-NL" dirty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1506" y="2006929"/>
            <a:ext cx="3686571" cy="2992582"/>
          </a:xfrm>
          <a:prstGeom prst="rect">
            <a:avLst/>
          </a:prstGeom>
          <a:solidFill>
            <a:schemeClr val="tx1">
              <a:alpha val="75000"/>
            </a:schemeClr>
          </a:solidFill>
        </p:spPr>
      </p:pic>
      <p:sp>
        <p:nvSpPr>
          <p:cNvPr id="5" name="Tekstvak 4"/>
          <p:cNvSpPr txBox="1"/>
          <p:nvPr/>
        </p:nvSpPr>
        <p:spPr>
          <a:xfrm>
            <a:off x="8381506" y="5177642"/>
            <a:ext cx="3553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>
            <a:off x="8381506" y="4999511"/>
            <a:ext cx="3686571" cy="923330"/>
          </a:xfrm>
          <a:prstGeom prst="rect">
            <a:avLst/>
          </a:prstGeom>
          <a:solidFill>
            <a:srgbClr val="DA1E54"/>
          </a:solidFill>
        </p:spPr>
        <p:txBody>
          <a:bodyPr wrap="square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Onderhandelen in de jaren </a:t>
            </a:r>
            <a:r>
              <a:rPr lang="nl-NL" b="1" dirty="0" smtClean="0">
                <a:solidFill>
                  <a:schemeClr val="bg1"/>
                </a:solidFill>
              </a:rPr>
              <a:t>vijftig: </a:t>
            </a:r>
          </a:p>
          <a:p>
            <a:r>
              <a:rPr lang="nl-NL" b="1" dirty="0" smtClean="0">
                <a:solidFill>
                  <a:schemeClr val="bg1"/>
                </a:solidFill>
              </a:rPr>
              <a:t>De overheid, werkgevers en vakbonden aan één tafel.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7" name="Wolkvormige toelichting 6"/>
          <p:cNvSpPr/>
          <p:nvPr/>
        </p:nvSpPr>
        <p:spPr>
          <a:xfrm>
            <a:off x="7375194" y="0"/>
            <a:ext cx="2933206" cy="1851569"/>
          </a:xfrm>
          <a:prstGeom prst="cloudCallout">
            <a:avLst>
              <a:gd name="adj1" fmla="val -66977"/>
              <a:gd name="adj2" fmla="val 3279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7577692" y="0"/>
            <a:ext cx="2610593" cy="2053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nl-NL" sz="1600" dirty="0" smtClean="0"/>
          </a:p>
          <a:p>
            <a:pPr algn="ctr"/>
            <a:r>
              <a:rPr lang="nl-NL" dirty="0"/>
              <a:t>Je kunt uitleggen hoe de </a:t>
            </a:r>
            <a:r>
              <a:rPr lang="nl-NL" b="1" dirty="0">
                <a:solidFill>
                  <a:srgbClr val="00B050"/>
                </a:solidFill>
              </a:rPr>
              <a:t>Nederlandse economie </a:t>
            </a:r>
            <a:r>
              <a:rPr lang="nl-NL" dirty="0"/>
              <a:t>zich ontwikkelden in de tweede helft van de 20</a:t>
            </a:r>
            <a:r>
              <a:rPr lang="nl-NL" baseline="30000" dirty="0"/>
              <a:t>ste</a:t>
            </a:r>
            <a:r>
              <a:rPr lang="nl-NL" dirty="0"/>
              <a:t> eeuw.</a:t>
            </a:r>
          </a:p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68454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Veranderingen in de landbouw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Na de oorlog werd de landbouw in Nederland gemoderniseerd.</a:t>
            </a:r>
          </a:p>
          <a:p>
            <a:r>
              <a:rPr lang="nl-NL" dirty="0"/>
              <a:t>De boeren kregen de opdracht om te voorkomen dat Nederland ooit nog met hongersnood te maken zou krijgen, zoals in de Hongerwinter. </a:t>
            </a:r>
          </a:p>
          <a:p>
            <a:r>
              <a:rPr lang="nl-NL" dirty="0"/>
              <a:t>Om dit te bereiken, kwam er mechanisering en </a:t>
            </a:r>
            <a:r>
              <a:rPr lang="nl-NL" b="1" dirty="0">
                <a:solidFill>
                  <a:srgbClr val="00B050"/>
                </a:solidFill>
              </a:rPr>
              <a:t>schaalvergroting</a:t>
            </a:r>
            <a:r>
              <a:rPr lang="nl-NL" dirty="0"/>
              <a:t>. </a:t>
            </a:r>
          </a:p>
          <a:p>
            <a:r>
              <a:rPr lang="nl-NL" dirty="0"/>
              <a:t>Kleine boerderijen verdwenen, grote boerderijen werden groter. </a:t>
            </a:r>
          </a:p>
          <a:p>
            <a:r>
              <a:rPr lang="nl-NL" dirty="0"/>
              <a:t>Door de mechanisatie in de landbouw nam de werkgelegenheid tussen 1947 en 1960 met bijna de helft af. 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0228" y="4411843"/>
            <a:ext cx="3503221" cy="227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79767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973</Words>
  <Application>Microsoft Office PowerPoint</Application>
  <PresentationFormat>Aangepast</PresentationFormat>
  <Paragraphs>84</Paragraphs>
  <Slides>14</Slides>
  <Notes>4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5" baseType="lpstr">
      <vt:lpstr>Kantoorthema</vt:lpstr>
      <vt:lpstr>4. Welvaart voor iedereen</vt:lpstr>
      <vt:lpstr>Leerdoelen</vt:lpstr>
      <vt:lpstr>De Nederlandse economie tijdens de WOII</vt:lpstr>
      <vt:lpstr>Vanaf 1943: verslechtering economie</vt:lpstr>
      <vt:lpstr>PowerPoint-presentatie</vt:lpstr>
      <vt:lpstr>Gevolgen WOII voor Nederlandse economie</vt:lpstr>
      <vt:lpstr>Wederopbouw</vt:lpstr>
      <vt:lpstr>Het harmoniemodel</vt:lpstr>
      <vt:lpstr>Veranderingen in de landbouw</vt:lpstr>
      <vt:lpstr>Groeiende industrie</vt:lpstr>
      <vt:lpstr>De consumptiemaatschappij</vt:lpstr>
      <vt:lpstr>Minder werk in de industrie</vt:lpstr>
      <vt:lpstr>De oliecrises</vt:lpstr>
      <vt:lpstr>Handel en transport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Hoofdstuk 1. Sporen van jagers en boeren</dc:title>
  <dc:creator>J.Smetsers@heerbeeck.nl</dc:creator>
  <cp:lastModifiedBy>Jenny Smetsers</cp:lastModifiedBy>
  <cp:revision>198</cp:revision>
  <dcterms:created xsi:type="dcterms:W3CDTF">2014-07-25T09:58:46Z</dcterms:created>
  <dcterms:modified xsi:type="dcterms:W3CDTF">2018-09-15T13:32:11Z</dcterms:modified>
</cp:coreProperties>
</file>